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004a4863284e8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2" autoAdjust="0"/>
    <p:restoredTop sz="91348" autoAdjust="0"/>
  </p:normalViewPr>
  <p:slideViewPr>
    <p:cSldViewPr snapToGrid="0">
      <p:cViewPr varScale="1">
        <p:scale>
          <a:sx n="149" d="100"/>
          <a:sy n="149" d="100"/>
        </p:scale>
        <p:origin x="9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1F12-003F-4C33-A388-7EDE6DE0E007}" type="datetimeFigureOut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CDF3C-7B68-46B6-BED3-12A60730A0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21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68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83A7D-DB59-6355-EE31-B476C9AC8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AF80A9-6E04-749F-756F-CE6CCF725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A47526-F8C2-EA0D-253A-8006B2CF5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6BAE5-0E33-8855-E861-987F8185EB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4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4A566-5723-D003-90DA-DB3A8D00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1C63D2-BDCA-9C57-84EF-563517EDD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7BC6E9-A672-9E9B-7AA8-EF2097F95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3CFA1C-4736-B8A1-62C1-5A00F1CE9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02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1A4E6-D568-57DD-80E2-7B332BB0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B2DEDB-B625-24B2-C0F7-B14BF0F18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4B714C-7E8A-23C7-F510-82FF4A47A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FB1CA-0795-454F-10BB-D383F92B7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35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86292-D6B2-E9FA-A0A2-2ACC1A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EABB3B-1A0B-FF5C-3DD9-5AE79FDE6B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A4668C-D96C-2183-45DD-C559DD5B7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96044-018D-4D6A-EC10-8C77AB9E5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7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0E7F3-5305-833E-6F2C-842664483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B06BBD-BD2F-EC3C-253E-B3BECA4B7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AA9DED-62DF-0758-4263-B8C9DE999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E79945-3B47-4D78-80D7-A5B3964A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8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61B49-82BB-D49E-A1EE-2689A891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346953-6B01-85C5-2829-2ED6953C4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8BFE19-F111-A060-49D0-EA3F7F5AF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D8A25F-DEBA-AB7A-7526-70364AF6D1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2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EFB19-955A-705E-35EE-AA575AA2D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DDA3FB-1579-63EB-4F91-0BE1874FE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0774BC-E718-D151-8C7B-6C50D5451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DAD487-4A25-9960-6217-F44A7A10E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86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401E-2175-7F93-8619-B4B8B24F9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105089-BE41-4491-F5D4-E53EC8A06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13796D-166E-6C5F-8E04-1E0426A58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2753AA-FCE7-C683-8844-5E095F966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6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3B395-CB18-9137-E3F4-F2551005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54E18E-153F-3EBB-D136-CE43CA99F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B8BCD8-1088-20CD-5B24-EFDC91F85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DCF43-6A82-59B6-0EC5-2953423BE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42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3AF50-6B07-4E12-2771-708481EA4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67A88D-3BBA-7898-F86B-18A88ECF4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A0FFE7-96C9-94A3-5138-52789B9DB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894DB-7EE9-D8BB-BD68-B3B31E6C9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CDF3C-7B68-46B6-BED3-12A60730A0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5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2A7C5-D383-413C-B283-C963D48BCCEF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8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3410A-B7CA-4F22-BD61-E2B40D91EF37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1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FBC3-393A-4E9D-A2F3-81C7938A444F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80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A8089-9A52-4463-AB2A-B2C8A3472708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94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FAF8-7FAF-4635-A29F-85CD12C62D48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6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BB4B-3D46-4011-82F7-CFF12279A9E4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70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F19-3605-4AE4-94C6-8B870225D1E0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1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7B88-7BF1-44F1-89B7-7211E5897165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27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0240-66C7-49AE-988B-282A8563B7D9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0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0D11-020A-4C6E-BF89-834954D61203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060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43BA-4E81-4874-AB75-1603623DDEDE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1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D6D53-156E-48CA-BBC4-DD6A1A3F4264}" type="datetime1">
              <a:rPr lang="ko-KR" altLang="en-US" smtClean="0"/>
              <a:t>2024-02-19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4C64-2949-4CAD-8ABB-40E9ACCB3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53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eyujeong911/gamma_correction_p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87163" y="1274093"/>
            <a:ext cx="9217673" cy="282987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50" charset="-127"/>
              </a:rPr>
              <a:t>자율주행을 위한</a:t>
            </a:r>
            <a:b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50" charset="-127"/>
              </a:rPr>
            </a:b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  <a:cs typeface="Pretendard" panose="02000503000000020004" pitchFamily="50" charset="-127"/>
              </a:rPr>
              <a:t>동적 객체 인식 방법에 관한 연구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8468" y="4612191"/>
            <a:ext cx="6183086" cy="2004352"/>
          </a:xfrm>
        </p:spPr>
        <p:txBody>
          <a:bodyPr anchor="b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DOI: 10.21289/KSIC.2021.24.5.547</a:t>
            </a:r>
          </a:p>
          <a:p>
            <a:pPr algn="r">
              <a:lnSpc>
                <a:spcPts val="18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한국산업융합학회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ts val="18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2021, vol.24, no5, pp. 547-553 (7 pages)</a:t>
            </a:r>
          </a:p>
          <a:p>
            <a:pPr algn="r">
              <a:lnSpc>
                <a:spcPts val="18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2024. 02. 20</a:t>
            </a:r>
          </a:p>
          <a:p>
            <a:pPr algn="r">
              <a:lnSpc>
                <a:spcPts val="18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r="25536"/>
          <a:stretch/>
        </p:blipFill>
        <p:spPr>
          <a:xfrm>
            <a:off x="300446" y="5793168"/>
            <a:ext cx="2403566" cy="8233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B06DC2E-DCAF-8E4B-0EAB-29E3817179B1}"/>
              </a:ext>
            </a:extLst>
          </p:cNvPr>
          <p:cNvSpPr txBox="1">
            <a:spLocks/>
          </p:cNvSpPr>
          <p:nvPr/>
        </p:nvSpPr>
        <p:spPr>
          <a:xfrm>
            <a:off x="798908" y="3397582"/>
            <a:ext cx="10594181" cy="1130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박승준</a:t>
            </a:r>
            <a:r>
              <a:rPr lang="en-US" altLang="ko-KR" sz="2400" b="1" baseline="50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1*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박상배</a:t>
            </a:r>
            <a:r>
              <a:rPr lang="en-US" altLang="ko-KR" sz="2400" b="1" baseline="50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김정하</a:t>
            </a:r>
            <a:r>
              <a:rPr lang="en-US" altLang="ko-KR" sz="2400" b="1" baseline="50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3</a:t>
            </a:r>
          </a:p>
          <a:p>
            <a:pPr>
              <a:defRPr/>
            </a:pPr>
            <a:endParaRPr lang="en-US" altLang="ko-KR" sz="1800" baseline="500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500" baseline="50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1*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국민대학교 자동차공학전문대학원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대학원생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500" baseline="50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</a:t>
            </a:r>
            <a:r>
              <a:rPr lang="ko-KR" altLang="en-US" sz="15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폴리텍대학교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청주캠퍼스 교수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500" baseline="500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국민대학교 자동차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IT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융합학과 교수</a:t>
            </a: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66B1B-09B7-1671-011B-A120ABA0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84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46C12-8064-33EC-45ED-59A9047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B934C-36F2-7FAD-4C3F-6267C9600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/>
              <a:t>2. </a:t>
            </a:r>
            <a:r>
              <a:rPr lang="ko-KR" altLang="en-US" sz="2200" dirty="0"/>
              <a:t>밝기 평균값을 통해 입력 이미지가 저조도 이미지인지 판단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1800" dirty="0" err="1"/>
              <a:t>Y_mean</a:t>
            </a:r>
            <a:r>
              <a:rPr lang="en-US" altLang="ko-KR" sz="1800" dirty="0"/>
              <a:t> : </a:t>
            </a:r>
            <a:r>
              <a:rPr lang="ko-KR" altLang="en-US" sz="1800" dirty="0"/>
              <a:t>전체 이미지의 각 픽셀에 대한 밝기 값</a:t>
            </a:r>
            <a:r>
              <a:rPr lang="en-US" altLang="ko-KR" sz="1800" dirty="0"/>
              <a:t>(Brightness Value)</a:t>
            </a:r>
            <a:r>
              <a:rPr lang="ko-KR" altLang="en-US" sz="1800" dirty="0"/>
              <a:t>의 평균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en-US" altLang="ko-KR" sz="1400" dirty="0" err="1"/>
              <a:t>Y_mean</a:t>
            </a:r>
            <a:r>
              <a:rPr lang="en-US" altLang="ko-KR" sz="1400" dirty="0"/>
              <a:t> </a:t>
            </a:r>
            <a:r>
              <a:rPr lang="ko-KR" altLang="en-US" sz="1400" dirty="0"/>
              <a:t>값이 </a:t>
            </a:r>
            <a:r>
              <a:rPr lang="en-US" altLang="ko-KR" sz="1400" dirty="0"/>
              <a:t>40.0 </a:t>
            </a:r>
            <a:r>
              <a:rPr lang="ko-KR" altLang="en-US" sz="1400" dirty="0"/>
              <a:t>미만의 경우 저조도 이미지로 판단</a:t>
            </a:r>
            <a:endParaRPr lang="en-US" altLang="ko-KR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309DC45-1C19-ECD2-F2EB-8FF51D9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F28F9D9-0067-DB38-A608-CF000242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7DEAB6-D28A-F78C-6C4A-CA4D87830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" t="3700"/>
          <a:stretch/>
        </p:blipFill>
        <p:spPr>
          <a:xfrm>
            <a:off x="838198" y="3294403"/>
            <a:ext cx="7160729" cy="2519533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AA27B8E7-2BF6-9354-3CAD-4C4CE1E41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477" y="3563443"/>
            <a:ext cx="7899908" cy="11024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297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A3B1B-634D-1BEF-7D01-49DC9E83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B0491-CE08-1A1F-1E83-F7E76E00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/>
              <a:t>3. </a:t>
            </a:r>
            <a:r>
              <a:rPr lang="ko-KR" altLang="en-US" sz="2200" dirty="0"/>
              <a:t>저조도 이미지에 </a:t>
            </a:r>
            <a:r>
              <a:rPr lang="en-US" altLang="ko-KR" sz="2200" dirty="0"/>
              <a:t>Gamma Correction </a:t>
            </a:r>
            <a:r>
              <a:rPr lang="ko-KR" altLang="en-US" sz="2200" dirty="0"/>
              <a:t>적용</a:t>
            </a: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63DE381-2A35-5437-F650-277F5196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40E30B6D-7395-A561-8F46-4EE7168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080E67D-F032-CDBA-D777-C6FE66DA0F82}"/>
              </a:ext>
            </a:extLst>
          </p:cNvPr>
          <p:cNvGrpSpPr/>
          <p:nvPr/>
        </p:nvGrpSpPr>
        <p:grpSpPr>
          <a:xfrm>
            <a:off x="718557" y="1900346"/>
            <a:ext cx="11036157" cy="4592529"/>
            <a:chOff x="838198" y="2012019"/>
            <a:chExt cx="11036157" cy="45925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52524EA-4150-5201-C2FD-A4259A1D06A1}"/>
                </a:ext>
              </a:extLst>
            </p:cNvPr>
            <p:cNvGrpSpPr/>
            <p:nvPr/>
          </p:nvGrpSpPr>
          <p:grpSpPr>
            <a:xfrm>
              <a:off x="838198" y="2291497"/>
              <a:ext cx="8733092" cy="4008679"/>
              <a:chOff x="838198" y="2090670"/>
              <a:chExt cx="7063099" cy="324211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0CB6055-10EB-D42D-EAD8-6FE8469E43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9" t="5303" r="12717" b="19929"/>
              <a:stretch/>
            </p:blipFill>
            <p:spPr>
              <a:xfrm>
                <a:off x="838198" y="2341548"/>
                <a:ext cx="7063099" cy="2991238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B64B4D7-B0D0-09F6-EE0A-959BE56FF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927" y="2090670"/>
                <a:ext cx="5493032" cy="215911"/>
              </a:xfrm>
              <a:prstGeom prst="rect">
                <a:avLst/>
              </a:prstGeom>
            </p:spPr>
          </p:pic>
        </p:grpSp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0B201FAE-BF4D-2081-1929-FC35A88EE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89275" y="2012019"/>
              <a:ext cx="4000007" cy="48230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ADB21463-7859-027E-B43B-949ACD90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166" y="3148809"/>
              <a:ext cx="3877806" cy="53217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Picture 15">
              <a:extLst>
                <a:ext uri="{FF2B5EF4-FFF2-40B4-BE49-F238E27FC236}">
                  <a16:creationId xmlns:a16="http://schemas.microsoft.com/office/drawing/2014/main" id="{D304CCD6-6B49-70EE-CCE6-2B69F283F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3046" y="4419092"/>
              <a:ext cx="3354197" cy="42946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4981D8C2-9045-A135-51BA-035AD1F2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0158" y="5375596"/>
              <a:ext cx="3354197" cy="33173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5" name="Picture 20">
              <a:extLst>
                <a:ext uri="{FF2B5EF4-FFF2-40B4-BE49-F238E27FC236}">
                  <a16:creationId xmlns:a16="http://schemas.microsoft.com/office/drawing/2014/main" id="{CF772B23-0FC2-0CC2-C7BF-CB8F7F9FE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15123" y="6314642"/>
              <a:ext cx="4598809" cy="2899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B029CDA9-502F-4A1A-558D-25A07B11572A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rot="5400000" flipH="1" flipV="1">
              <a:off x="7822263" y="4811168"/>
              <a:ext cx="808123" cy="453443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AB3F4BC8-B2BE-D1E4-FE6B-3276FB70EB2E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6550351" y="5707329"/>
              <a:ext cx="3646906" cy="181205"/>
            </a:xfrm>
            <a:prstGeom prst="curvedConnector2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D6AB3B18-565E-9093-999E-B7BF2CF9F064}"/>
                </a:ext>
              </a:extLst>
            </p:cNvPr>
            <p:cNvCxnSpPr>
              <a:endCxn id="15" idx="3"/>
            </p:cNvCxnSpPr>
            <p:nvPr/>
          </p:nvCxnSpPr>
          <p:spPr>
            <a:xfrm rot="10800000" flipV="1">
              <a:off x="8213932" y="6118789"/>
              <a:ext cx="549780" cy="340806"/>
            </a:xfrm>
            <a:prstGeom prst="curvedConnector3">
              <a:avLst>
                <a:gd name="adj1" fmla="val -114767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753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10058-0700-8D92-4B8A-994C573A0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B9F38-1367-BC5E-E345-A89BC063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/>
              <a:t>4. Gamma Correction </a:t>
            </a:r>
            <a:r>
              <a:rPr lang="ko-KR" altLang="en-US" sz="2200" dirty="0"/>
              <a:t>적용된 저조도 이미지에 </a:t>
            </a:r>
            <a:r>
              <a:rPr lang="en-US" altLang="ko-KR" sz="2200" dirty="0"/>
              <a:t>Bilateral Filter </a:t>
            </a:r>
            <a:r>
              <a:rPr lang="ko-KR" altLang="en-US" sz="2200" dirty="0"/>
              <a:t>이용해 노이즈 제거</a:t>
            </a: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93E3339-2B10-A249-84A8-A7ECF21E7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A6F7316-A51E-B71A-A0CC-45A05C6A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34A9A3-2A34-61C1-EE1C-EC7AB1DB4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9" t="2987"/>
          <a:stretch/>
        </p:blipFill>
        <p:spPr>
          <a:xfrm>
            <a:off x="838198" y="2696989"/>
            <a:ext cx="10651623" cy="24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5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CA63B-DAEA-5FF5-1A72-12AED4154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25427-FA76-2716-BA3B-C3579500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/>
              <a:t>5. </a:t>
            </a:r>
            <a:r>
              <a:rPr lang="ko-KR" altLang="en-US" sz="2200" dirty="0"/>
              <a:t>저조도 이미지 포함 모든 입력 이미지에 </a:t>
            </a:r>
            <a:r>
              <a:rPr lang="en-US" altLang="ko-KR" sz="2200" dirty="0"/>
              <a:t>Image Sharpening Filter </a:t>
            </a:r>
            <a:r>
              <a:rPr lang="ko-KR" altLang="en-US" sz="2200" dirty="0"/>
              <a:t>적용해 선명화 </a:t>
            </a:r>
            <a:endParaRPr lang="en-US" altLang="ko-KR" sz="22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61BBB4A-516E-E68A-5EF7-78522A5D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A8457F29-69BD-7C1B-D2DD-28F87967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7AFECC-157D-8469-1811-48AA843C0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" t="1908"/>
          <a:stretch/>
        </p:blipFill>
        <p:spPr>
          <a:xfrm>
            <a:off x="838198" y="2320182"/>
            <a:ext cx="10865538" cy="3755878"/>
          </a:xfrm>
          <a:prstGeom prst="rect">
            <a:avLst/>
          </a:prstGeom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C018EC66-CA40-70AF-0713-75D294B37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666" y="2682322"/>
            <a:ext cx="4326070" cy="12397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377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89204-FB1A-AD82-9C93-B7748EAEC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FEABA-EC6F-018E-B0D3-80754330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이미지 처리 결과 </a:t>
            </a:r>
            <a:r>
              <a:rPr lang="en-US" altLang="ko-KR" sz="2600" dirty="0"/>
              <a:t>– </a:t>
            </a:r>
            <a:r>
              <a:rPr lang="ko-KR" altLang="en-US" sz="2600" dirty="0"/>
              <a:t>연구실 도로 데이터셋</a:t>
            </a:r>
            <a:endParaRPr lang="en-US" altLang="ko-KR" sz="2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CE78077-7E24-DDB5-9E04-84629F94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7C299709-D23E-AD2D-6149-FB67C663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 descr="스크린샷, 야외, 창문, 밤이(가) 표시된 사진&#10;&#10;자동 생성된 설명">
            <a:extLst>
              <a:ext uri="{FF2B5EF4-FFF2-40B4-BE49-F238E27FC236}">
                <a16:creationId xmlns:a16="http://schemas.microsoft.com/office/drawing/2014/main" id="{BD3D0CC2-CB9D-2D34-F664-D43A6B82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28" y="4351876"/>
            <a:ext cx="6250477" cy="2264666"/>
          </a:xfrm>
          <a:prstGeom prst="rect">
            <a:avLst/>
          </a:prstGeom>
        </p:spPr>
      </p:pic>
      <p:pic>
        <p:nvPicPr>
          <p:cNvPr id="10" name="그림 9" descr="야외, 창문, 밤이(가) 표시된 사진&#10;&#10;자동 생성된 설명">
            <a:extLst>
              <a:ext uri="{FF2B5EF4-FFF2-40B4-BE49-F238E27FC236}">
                <a16:creationId xmlns:a16="http://schemas.microsoft.com/office/drawing/2014/main" id="{5D16DFA2-B9BB-E955-6961-0093F337C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95" y="2315015"/>
            <a:ext cx="6251410" cy="18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A010B-AF95-DC13-B7BE-C5244282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4BCD9-E3D0-C1A0-2858-12007562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이미지 처리 결과 </a:t>
            </a:r>
            <a:r>
              <a:rPr lang="en-US" altLang="ko-KR" sz="2600" dirty="0"/>
              <a:t>– </a:t>
            </a:r>
            <a:r>
              <a:rPr lang="ko-KR" altLang="en-US" sz="2600" dirty="0"/>
              <a:t>연구실 도로 데이터셋</a:t>
            </a:r>
            <a:endParaRPr lang="en-US" altLang="ko-KR" sz="2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61D15C5-886C-48D9-B0C0-A9315EE4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49D12EB-E82F-439C-0167-E37C130DE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10" name="그림 9" descr="야외, 창문, 밤이(가) 표시된 사진&#10;&#10;자동 생성된 설명">
            <a:extLst>
              <a:ext uri="{FF2B5EF4-FFF2-40B4-BE49-F238E27FC236}">
                <a16:creationId xmlns:a16="http://schemas.microsoft.com/office/drawing/2014/main" id="{350F52C2-B0C9-DA45-72E5-99B1C0ABE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94" y="2323561"/>
            <a:ext cx="6251410" cy="1887503"/>
          </a:xfrm>
          <a:prstGeom prst="rect">
            <a:avLst/>
          </a:prstGeom>
        </p:spPr>
      </p:pic>
      <p:pic>
        <p:nvPicPr>
          <p:cNvPr id="13" name="그림 12" descr="텍스트, 야외, 부지, 도로이(가) 표시된 사진&#10;&#10;자동 생성된 설명">
            <a:extLst>
              <a:ext uri="{FF2B5EF4-FFF2-40B4-BE49-F238E27FC236}">
                <a16:creationId xmlns:a16="http://schemas.microsoft.com/office/drawing/2014/main" id="{2478827A-8DCD-5B98-5EA2-0FC2714BC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62" y="4351876"/>
            <a:ext cx="6251410" cy="18875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6E8EC1-04BA-C323-D990-D58582B64B14}"/>
              </a:ext>
            </a:extLst>
          </p:cNvPr>
          <p:cNvSpPr/>
          <p:nvPr/>
        </p:nvSpPr>
        <p:spPr>
          <a:xfrm>
            <a:off x="8515884" y="3003847"/>
            <a:ext cx="893036" cy="83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B97619-D6CF-F280-5AB0-55AF70B87876}"/>
              </a:ext>
            </a:extLst>
          </p:cNvPr>
          <p:cNvSpPr/>
          <p:nvPr/>
        </p:nvSpPr>
        <p:spPr>
          <a:xfrm>
            <a:off x="8515883" y="5088642"/>
            <a:ext cx="893036" cy="837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2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D2C3C-3CE0-709E-F819-C0B7610B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0F0EC-E218-5B38-1A5F-3B077121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이미지 처리 결과 </a:t>
            </a:r>
            <a:r>
              <a:rPr lang="en-US" altLang="ko-KR" sz="2600" dirty="0"/>
              <a:t>– </a:t>
            </a:r>
            <a:r>
              <a:rPr lang="ko-KR" altLang="en-US" sz="2600" dirty="0"/>
              <a:t>실제블랙박스 화면 </a:t>
            </a:r>
            <a:r>
              <a:rPr lang="en-US" altLang="ko-KR" sz="2600" dirty="0"/>
              <a:t>(</a:t>
            </a:r>
            <a:r>
              <a:rPr lang="ko-KR" altLang="en-US" sz="2600" dirty="0"/>
              <a:t>야간운전</a:t>
            </a:r>
            <a:r>
              <a:rPr lang="en-US" altLang="ko-KR" sz="2600" dirty="0"/>
              <a:t>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FCAA120-8F07-55EC-F4E4-2F121FF6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8F4154F-6991-03A5-67BF-28DA15B0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5D3E2D-4660-D2C5-DE11-F4BEF338086D}"/>
              </a:ext>
            </a:extLst>
          </p:cNvPr>
          <p:cNvGrpSpPr/>
          <p:nvPr/>
        </p:nvGrpSpPr>
        <p:grpSpPr>
          <a:xfrm>
            <a:off x="1464800" y="2700542"/>
            <a:ext cx="9262397" cy="3077799"/>
            <a:chOff x="838198" y="2700542"/>
            <a:chExt cx="9262397" cy="3077799"/>
          </a:xfrm>
        </p:grpSpPr>
        <p:pic>
          <p:nvPicPr>
            <p:cNvPr id="5" name="그림 4" descr="도로, 고속도로, 인프라, 프리웨이이(가) 표시된 사진&#10;&#10;자동 생성된 설명">
              <a:extLst>
                <a:ext uri="{FF2B5EF4-FFF2-40B4-BE49-F238E27FC236}">
                  <a16:creationId xmlns:a16="http://schemas.microsoft.com/office/drawing/2014/main" id="{8A646223-036D-6346-3137-485941702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322" y="2700542"/>
              <a:ext cx="4545273" cy="2597299"/>
            </a:xfrm>
            <a:prstGeom prst="rect">
              <a:avLst/>
            </a:prstGeom>
          </p:spPr>
        </p:pic>
        <p:pic>
          <p:nvPicPr>
            <p:cNvPr id="8" name="그림 7" descr="도로, 고속도로, 스크린샷, 프리웨이이(가) 표시된 사진&#10;&#10;자동 생성된 설명">
              <a:extLst>
                <a:ext uri="{FF2B5EF4-FFF2-40B4-BE49-F238E27FC236}">
                  <a16:creationId xmlns:a16="http://schemas.microsoft.com/office/drawing/2014/main" id="{56CCEABE-CEC7-25D1-41AF-C1F076ACC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8" y="2700542"/>
              <a:ext cx="4545273" cy="3077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6302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71BF-5979-2D54-2D32-04EF01B88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2455C-237B-7CA1-CAC3-00D9DF442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자율주행차량 및 지능형 자동차에서 필수적인 카메라 센서를 이용한 이미지 처리를 진행 완료</a:t>
            </a:r>
            <a:endParaRPr lang="en-US" altLang="ko-KR" sz="26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추후</a:t>
            </a:r>
            <a:r>
              <a:rPr lang="en-US" altLang="ko-KR" sz="2200" dirty="0"/>
              <a:t>, </a:t>
            </a:r>
            <a:r>
              <a:rPr lang="ko-KR" altLang="en-US" sz="2200" dirty="0"/>
              <a:t>저조도에서 더 정확한 결과값을 얻을 수 있는 방안에 대해 검토 예정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600" dirty="0"/>
              <a:t>자체 방출된 레이저의 </a:t>
            </a:r>
            <a:r>
              <a:rPr lang="en-US" altLang="ko-KR" sz="2600" dirty="0" err="1"/>
              <a:t>ToF</a:t>
            </a:r>
            <a:r>
              <a:rPr lang="en-US" altLang="ko-KR" sz="2600" dirty="0"/>
              <a:t>(Time</a:t>
            </a:r>
            <a:r>
              <a:rPr lang="ko-KR" altLang="en-US" sz="2600" dirty="0"/>
              <a:t> </a:t>
            </a:r>
            <a:r>
              <a:rPr lang="en-US" altLang="ko-KR" sz="2600" dirty="0"/>
              <a:t>of Flight)</a:t>
            </a:r>
            <a:r>
              <a:rPr lang="ko-KR" altLang="en-US" sz="2600" dirty="0"/>
              <a:t>를 측정하는 </a:t>
            </a:r>
            <a:r>
              <a:rPr lang="en-US" altLang="ko-KR" sz="2600" dirty="0"/>
              <a:t>LiDAR </a:t>
            </a:r>
            <a:r>
              <a:rPr lang="ko-KR" altLang="en-US" sz="2600" dirty="0"/>
              <a:t>센서</a:t>
            </a:r>
            <a:endParaRPr lang="en-US" altLang="ko-KR" sz="26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조도와 무관한 결과값 획득 가능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추후</a:t>
            </a:r>
            <a:r>
              <a:rPr lang="en-US" altLang="ko-KR" sz="2200" dirty="0"/>
              <a:t>, </a:t>
            </a:r>
            <a:r>
              <a:rPr lang="ko-KR" altLang="en-US" sz="2200" dirty="0"/>
              <a:t>카메라 및 </a:t>
            </a:r>
            <a:r>
              <a:rPr lang="en-US" altLang="ko-KR" sz="2200" dirty="0"/>
              <a:t>LiDAR </a:t>
            </a:r>
            <a:r>
              <a:rPr lang="ko-KR" altLang="en-US" sz="2200" dirty="0"/>
              <a:t>센서 모두에서 움직임 정보를 캡처하여</a:t>
            </a:r>
            <a:br>
              <a:rPr lang="en-US" altLang="ko-KR" sz="2200" dirty="0"/>
            </a:br>
            <a:r>
              <a:rPr lang="ko-KR" altLang="en-US" sz="2200" dirty="0"/>
              <a:t>저조도 조건에서의 동적 객체 인식을 위한 실시간 알고리즘 검토 예정</a:t>
            </a: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7C01437-C8B3-36EA-612A-2AF23039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54D7BE66-92F5-3D35-2875-C2104E7A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38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종래의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Color Space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14AD1-10FB-B3AA-8EBF-853C0E1B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70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600" dirty="0"/>
              <a:t>CNN(Convolutional Neural Network, </a:t>
            </a:r>
            <a:r>
              <a:rPr lang="ko-KR" altLang="en-US" sz="2600" dirty="0" err="1"/>
              <a:t>합성곱</a:t>
            </a:r>
            <a:r>
              <a:rPr lang="ko-KR" altLang="en-US" sz="2600" dirty="0"/>
              <a:t> 신경망</a:t>
            </a:r>
            <a:r>
              <a:rPr lang="en-US" altLang="ko-KR" sz="2600" dirty="0"/>
              <a:t>) </a:t>
            </a:r>
            <a:r>
              <a:rPr lang="ko-KR" altLang="en-US" sz="2600" dirty="0"/>
              <a:t>기반 딥러닝</a:t>
            </a:r>
            <a:endParaRPr lang="en-US" altLang="ko-KR" sz="26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YOLO(You Only Look Once) </a:t>
            </a:r>
            <a:r>
              <a:rPr lang="ko-KR" altLang="en-US" sz="2200" dirty="0"/>
              <a:t>알고리즘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실시간 물체 감지가 가능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정확한 결과를 제공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객체 표현 학습 및 객체 검출에 적용 가능한 탁월한 학습 능력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endParaRPr lang="en-US" altLang="ko-KR" sz="2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87C30C-EA9A-5DF0-BE79-0C337CD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D68AB-A442-DFBB-5CC1-DAF58341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71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저조도 이미지 개선</a:t>
            </a:r>
            <a:endParaRPr lang="en-US" altLang="ko-KR" sz="26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저조도 상황의 입력 이미지를 개선함으로써 터널</a:t>
            </a:r>
            <a:r>
              <a:rPr lang="en-US" altLang="ko-KR" sz="2200" dirty="0"/>
              <a:t>, </a:t>
            </a:r>
            <a:r>
              <a:rPr lang="ko-KR" altLang="en-US" sz="2200" dirty="0"/>
              <a:t>야간 등 어두운 환경에서의</a:t>
            </a:r>
            <a:br>
              <a:rPr lang="en-US" altLang="ko-KR" sz="2200" dirty="0"/>
            </a:br>
            <a:r>
              <a:rPr lang="ko-KR" altLang="en-US" sz="2200" dirty="0"/>
              <a:t>객체 검출이 가능</a:t>
            </a: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87C30C-EA9A-5DF0-BE79-0C337CD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959A614-B3BA-A136-B2B6-F68BB16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4</a:t>
            </a:fld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ACAADD-EC38-E55F-58BC-F889957F3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43953"/>
              </p:ext>
            </p:extLst>
          </p:nvPr>
        </p:nvGraphicFramePr>
        <p:xfrm>
          <a:off x="957272" y="4789321"/>
          <a:ext cx="10396528" cy="1124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8264">
                  <a:extLst>
                    <a:ext uri="{9D8B030D-6E8A-4147-A177-3AD203B41FA5}">
                      <a16:colId xmlns:a16="http://schemas.microsoft.com/office/drawing/2014/main" val="1614549494"/>
                    </a:ext>
                  </a:extLst>
                </a:gridCol>
                <a:gridCol w="5198264">
                  <a:extLst>
                    <a:ext uri="{9D8B030D-6E8A-4147-A177-3AD203B41FA5}">
                      <a16:colId xmlns:a16="http://schemas.microsoft.com/office/drawing/2014/main" val="3651302917"/>
                    </a:ext>
                  </a:extLst>
                </a:gridCol>
              </a:tblGrid>
              <a:tr h="484658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822644"/>
                  </a:ext>
                </a:extLst>
              </a:tr>
              <a:tr h="377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Fig. 7 Object detection result after low light image correction.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(a) YOLOv5</a:t>
                      </a:r>
                      <a:endParaRPr lang="ko-KR" altLang="en-US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Fig. 7 Object detection result after low light image correction.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(b) Vehicle and traffic lights was detected additionally in dark environment 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after low light image correction using YOLOv5 and pre-processing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083501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21D165E4-08B1-B310-782F-DFCE0148387A}"/>
              </a:ext>
            </a:extLst>
          </p:cNvPr>
          <p:cNvGrpSpPr/>
          <p:nvPr/>
        </p:nvGrpSpPr>
        <p:grpSpPr>
          <a:xfrm>
            <a:off x="400596" y="3821429"/>
            <a:ext cx="5673561" cy="1455094"/>
            <a:chOff x="-1031331" y="4450705"/>
            <a:chExt cx="6308760" cy="16180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37DDC28-70CC-22E4-491C-4B252FD26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256"/>
            <a:stretch/>
          </p:blipFill>
          <p:spPr>
            <a:xfrm>
              <a:off x="-1031331" y="4450705"/>
              <a:ext cx="3208061" cy="156980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2CFE06-4EED-6422-1E13-9E4A9D9DE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0652"/>
            <a:stretch/>
          </p:blipFill>
          <p:spPr>
            <a:xfrm>
              <a:off x="2069368" y="4542089"/>
              <a:ext cx="3208061" cy="1526619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5EF5FD-F247-468A-10F0-2404B4200EEE}"/>
              </a:ext>
            </a:extLst>
          </p:cNvPr>
          <p:cNvGrpSpPr/>
          <p:nvPr/>
        </p:nvGrpSpPr>
        <p:grpSpPr>
          <a:xfrm>
            <a:off x="6173026" y="3850799"/>
            <a:ext cx="5601629" cy="1425724"/>
            <a:chOff x="6107148" y="4308616"/>
            <a:chExt cx="6228771" cy="15853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CB1535-AB28-A383-4165-405D42AA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256"/>
            <a:stretch/>
          </p:blipFill>
          <p:spPr>
            <a:xfrm>
              <a:off x="6107148" y="4308616"/>
              <a:ext cx="3166813" cy="15698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5B2F04A-27D5-58B6-A19B-9510B1685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0652"/>
            <a:stretch/>
          </p:blipFill>
          <p:spPr>
            <a:xfrm>
              <a:off x="9169106" y="4367340"/>
              <a:ext cx="3166813" cy="1526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86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 err="1"/>
              <a:t>색공간</a:t>
            </a:r>
            <a:r>
              <a:rPr lang="en-US" altLang="ko-KR" sz="2600" dirty="0"/>
              <a:t>(Color Space)</a:t>
            </a:r>
            <a:br>
              <a:rPr lang="en-US" altLang="ko-KR" sz="1800" dirty="0"/>
            </a:br>
            <a:r>
              <a:rPr lang="en-US" altLang="ko-KR" sz="1800" dirty="0"/>
              <a:t>: </a:t>
            </a:r>
            <a:r>
              <a:rPr lang="ko-KR" altLang="en-US" sz="1800" dirty="0"/>
              <a:t>색의 세가지 속성을 </a:t>
            </a:r>
            <a:r>
              <a:rPr lang="en-US" altLang="ko-KR" sz="1800" dirty="0"/>
              <a:t>3</a:t>
            </a:r>
            <a:r>
              <a:rPr lang="ko-KR" altLang="en-US" sz="1800" dirty="0"/>
              <a:t>차원 공간의 축으로 형성한 것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색상</a:t>
            </a:r>
            <a:r>
              <a:rPr lang="en-US" altLang="ko-KR" sz="2200" dirty="0"/>
              <a:t>(Hue)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명도</a:t>
            </a:r>
            <a:r>
              <a:rPr lang="en-US" altLang="ko-KR" sz="2200" dirty="0"/>
              <a:t>(Lightness)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/>
              <a:t>채도</a:t>
            </a:r>
            <a:r>
              <a:rPr lang="en-US" altLang="ko-KR" sz="2200" dirty="0"/>
              <a:t>(Chroma)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87C30C-EA9A-5DF0-BE79-0C337CD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종래의 기술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Color Space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959A614-B3BA-A136-B2B6-F68BB16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B61DEF-6D3E-76A1-331E-6EBFA18C9335}"/>
              </a:ext>
            </a:extLst>
          </p:cNvPr>
          <p:cNvGrpSpPr/>
          <p:nvPr/>
        </p:nvGrpSpPr>
        <p:grpSpPr>
          <a:xfrm>
            <a:off x="6882961" y="1940278"/>
            <a:ext cx="4250501" cy="4348817"/>
            <a:chOff x="7207985" y="1940278"/>
            <a:chExt cx="4250501" cy="43488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27DED9-324D-9F9E-BC54-ABE237BB5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07985" y="1940278"/>
              <a:ext cx="4250501" cy="43488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8858B2-2DC1-26AF-956F-45DDDE0DFB69}"/>
                </a:ext>
              </a:extLst>
            </p:cNvPr>
            <p:cNvSpPr txBox="1"/>
            <p:nvPr/>
          </p:nvSpPr>
          <p:spPr>
            <a:xfrm>
              <a:off x="8439652" y="2582854"/>
              <a:ext cx="461665" cy="58285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  <a:highlight>
                    <a:srgbClr val="000000"/>
                  </a:highlight>
                </a:rPr>
                <a:t>명도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1BB018-3737-7A17-7D11-7DED65335DA4}"/>
                </a:ext>
              </a:extLst>
            </p:cNvPr>
            <p:cNvSpPr txBox="1"/>
            <p:nvPr/>
          </p:nvSpPr>
          <p:spPr>
            <a:xfrm>
              <a:off x="8439652" y="4173402"/>
              <a:ext cx="646331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채도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23E0D3-42B6-4576-43D3-0516A73C43E4}"/>
                </a:ext>
              </a:extLst>
            </p:cNvPr>
            <p:cNvSpPr txBox="1"/>
            <p:nvPr/>
          </p:nvSpPr>
          <p:spPr>
            <a:xfrm>
              <a:off x="9436570" y="4603311"/>
              <a:ext cx="1043876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색상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각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)</a:t>
              </a:r>
              <a:endParaRPr lang="ko-KR" altLang="en-US" b="1" dirty="0">
                <a:solidFill>
                  <a:schemeClr val="bg1"/>
                </a:solidFill>
                <a:highlight>
                  <a:srgbClr val="00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58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 err="1"/>
              <a:t>색공간</a:t>
            </a:r>
            <a:r>
              <a:rPr lang="en-US" altLang="ko-KR" sz="2600" dirty="0"/>
              <a:t>(Color Space)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RGB: Red, Green, Blue </a:t>
            </a:r>
            <a:r>
              <a:rPr lang="ko-KR" altLang="en-US" sz="2200" dirty="0"/>
              <a:t>삼원색으로 구성</a:t>
            </a:r>
            <a:endParaRPr lang="en-US" altLang="ko-KR" sz="22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색상 표현의 기본</a:t>
            </a:r>
            <a:endParaRPr lang="en-US" altLang="ko-KR" sz="1800" dirty="0"/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가산 혼합 방식</a:t>
            </a:r>
            <a:r>
              <a:rPr lang="en-US" altLang="ko-KR" sz="1800" dirty="0"/>
              <a:t>(</a:t>
            </a:r>
            <a:r>
              <a:rPr lang="ko-KR" altLang="en-US" sz="1800" dirty="0"/>
              <a:t>색 혼합 시 명도 증가</a:t>
            </a:r>
            <a:r>
              <a:rPr lang="en-US" altLang="ko-KR" sz="1800" dirty="0"/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87C30C-EA9A-5DF0-BE79-0C337CD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종래의 기술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Color Space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959A614-B3BA-A136-B2B6-F68BB16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6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00F5CA-433B-CA66-59CD-74124931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47517"/>
              </p:ext>
            </p:extLst>
          </p:nvPr>
        </p:nvGraphicFramePr>
        <p:xfrm>
          <a:off x="7414620" y="1404098"/>
          <a:ext cx="4327871" cy="5017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7871">
                  <a:extLst>
                    <a:ext uri="{9D8B030D-6E8A-4147-A177-3AD203B41FA5}">
                      <a16:colId xmlns:a16="http://schemas.microsoft.com/office/drawing/2014/main" val="1614549494"/>
                    </a:ext>
                  </a:extLst>
                </a:gridCol>
              </a:tblGrid>
              <a:tr h="43769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822644"/>
                  </a:ext>
                </a:extLst>
              </a:tr>
              <a:tr h="377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Fig. 2 Color space classification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(a) RGB space structure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0835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2A97287-EF81-CEE7-C7FC-C0A0B006D6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5003" y="1469619"/>
            <a:ext cx="4559149" cy="4369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143200-F119-BEB8-86D1-A6F1632F5047}"/>
              </a:ext>
            </a:extLst>
          </p:cNvPr>
          <p:cNvSpPr txBox="1"/>
          <p:nvPr/>
        </p:nvSpPr>
        <p:spPr>
          <a:xfrm>
            <a:off x="7750600" y="5019049"/>
            <a:ext cx="599972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highlight>
                  <a:srgbClr val="000000"/>
                </a:highlight>
              </a:rPr>
              <a:t>Red</a:t>
            </a:r>
            <a:endParaRPr lang="ko-KR" alt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28C42-9F32-B8FA-8B37-0E40BC440E9E}"/>
              </a:ext>
            </a:extLst>
          </p:cNvPr>
          <p:cNvSpPr txBox="1"/>
          <p:nvPr/>
        </p:nvSpPr>
        <p:spPr>
          <a:xfrm>
            <a:off x="9752748" y="1976242"/>
            <a:ext cx="66396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highlight>
                  <a:srgbClr val="000000"/>
                </a:highlight>
              </a:rPr>
              <a:t>Blue</a:t>
            </a:r>
            <a:endParaRPr lang="ko-KR" alt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85C25-2F4E-3709-B0DC-FA4FA0EC51CD}"/>
              </a:ext>
            </a:extLst>
          </p:cNvPr>
          <p:cNvSpPr txBox="1"/>
          <p:nvPr/>
        </p:nvSpPr>
        <p:spPr>
          <a:xfrm>
            <a:off x="10544421" y="5019049"/>
            <a:ext cx="83593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highlight>
                  <a:srgbClr val="000000"/>
                </a:highlight>
              </a:rPr>
              <a:t>Green</a:t>
            </a:r>
            <a:endParaRPr lang="ko-KR" alt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752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 err="1"/>
              <a:t>색공간</a:t>
            </a:r>
            <a:r>
              <a:rPr lang="en-US" altLang="ko-KR" sz="2600" dirty="0"/>
              <a:t>(Color Space)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HSV: </a:t>
            </a:r>
            <a:r>
              <a:rPr lang="ko-KR" altLang="en-US" sz="2200" dirty="0"/>
              <a:t>색상</a:t>
            </a:r>
            <a:r>
              <a:rPr lang="en-US" altLang="ko-KR" sz="2200" dirty="0"/>
              <a:t>(Hue), </a:t>
            </a:r>
            <a:r>
              <a:rPr lang="ko-KR" altLang="en-US" sz="2200" dirty="0"/>
              <a:t>채도</a:t>
            </a:r>
            <a:r>
              <a:rPr lang="en-US" altLang="ko-KR" sz="2200" dirty="0"/>
              <a:t>(Saturation), </a:t>
            </a:r>
            <a:r>
              <a:rPr lang="ko-KR" altLang="en-US" sz="2200" dirty="0"/>
              <a:t>명도</a:t>
            </a:r>
            <a:r>
              <a:rPr lang="en-US" altLang="ko-KR" sz="2200" dirty="0"/>
              <a:t>(Value)</a:t>
            </a:r>
            <a:r>
              <a:rPr lang="ko-KR" altLang="en-US" sz="2200" dirty="0"/>
              <a:t>로 구성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HLS: </a:t>
            </a:r>
            <a:r>
              <a:rPr lang="ko-KR" altLang="en-US" sz="2200" dirty="0"/>
              <a:t>색상</a:t>
            </a:r>
            <a:r>
              <a:rPr lang="en-US" altLang="ko-KR" sz="2200" dirty="0"/>
              <a:t>(Hue), </a:t>
            </a:r>
            <a:r>
              <a:rPr lang="ko-KR" altLang="en-US" sz="2200" dirty="0"/>
              <a:t>채도</a:t>
            </a:r>
            <a:r>
              <a:rPr lang="en-US" altLang="ko-KR" sz="2200" dirty="0"/>
              <a:t>(Saturation), </a:t>
            </a:r>
            <a:r>
              <a:rPr lang="ko-KR" altLang="en-US" sz="2200" dirty="0"/>
              <a:t>밝기</a:t>
            </a:r>
            <a:r>
              <a:rPr lang="en-US" altLang="ko-KR" sz="2200" dirty="0"/>
              <a:t>(Lightness)</a:t>
            </a:r>
            <a:r>
              <a:rPr lang="ko-KR" altLang="en-US" sz="2200" dirty="0"/>
              <a:t>로 구성</a:t>
            </a: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87C30C-EA9A-5DF0-BE79-0C337CD5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종래의 기술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Color Space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959A614-B3BA-A136-B2B6-F68BB1643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900F5CA-433B-CA66-59CD-74124931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016047"/>
              </p:ext>
            </p:extLst>
          </p:nvPr>
        </p:nvGraphicFramePr>
        <p:xfrm>
          <a:off x="754056" y="3605598"/>
          <a:ext cx="10988436" cy="27609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88436">
                  <a:extLst>
                    <a:ext uri="{9D8B030D-6E8A-4147-A177-3AD203B41FA5}">
                      <a16:colId xmlns:a16="http://schemas.microsoft.com/office/drawing/2014/main" val="1614549494"/>
                    </a:ext>
                  </a:extLst>
                </a:gridCol>
              </a:tblGrid>
              <a:tr h="238350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822644"/>
                  </a:ext>
                </a:extLst>
              </a:tr>
              <a:tr h="377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Fig. 2 Color space classification (b) HSV space structure (c) HLS space structure</a:t>
                      </a:r>
                      <a:endParaRPr lang="ko-KR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0835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2D30342-0C88-6CAE-7742-37C72EB8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32" y="3689023"/>
            <a:ext cx="4614134" cy="2276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A1109-E6BD-E918-4360-52857A4A7E12}"/>
              </a:ext>
            </a:extLst>
          </p:cNvPr>
          <p:cNvSpPr txBox="1"/>
          <p:nvPr/>
        </p:nvSpPr>
        <p:spPr>
          <a:xfrm>
            <a:off x="8348886" y="4700363"/>
            <a:ext cx="415498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highlight>
                  <a:srgbClr val="000000"/>
                </a:highlight>
              </a:rPr>
              <a:t>밝</a:t>
            </a:r>
            <a:endParaRPr lang="en-US" altLang="ko-KR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670C5-5274-C4AF-5B40-CD2185D459B9}"/>
              </a:ext>
            </a:extLst>
          </p:cNvPr>
          <p:cNvSpPr txBox="1"/>
          <p:nvPr/>
        </p:nvSpPr>
        <p:spPr>
          <a:xfrm>
            <a:off x="5808698" y="5248147"/>
            <a:ext cx="415498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명</a:t>
            </a:r>
            <a:endParaRPr lang="en-US" altLang="ko-KR" b="1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B1C4D-7570-B4F1-BF13-DADFB364AD7F}"/>
              </a:ext>
            </a:extLst>
          </p:cNvPr>
          <p:cNvSpPr txBox="1"/>
          <p:nvPr/>
        </p:nvSpPr>
        <p:spPr>
          <a:xfrm>
            <a:off x="7243565" y="4277409"/>
            <a:ext cx="6463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채도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4F4E6-29FD-50BF-AAFE-5A506E62192D}"/>
              </a:ext>
            </a:extLst>
          </p:cNvPr>
          <p:cNvSpPr txBox="1"/>
          <p:nvPr/>
        </p:nvSpPr>
        <p:spPr>
          <a:xfrm>
            <a:off x="4912784" y="4331031"/>
            <a:ext cx="6463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채도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012DB-FCB1-CB23-EC94-EEBFA5AC476F}"/>
              </a:ext>
            </a:extLst>
          </p:cNvPr>
          <p:cNvSpPr txBox="1"/>
          <p:nvPr/>
        </p:nvSpPr>
        <p:spPr>
          <a:xfrm>
            <a:off x="4091474" y="4654196"/>
            <a:ext cx="6463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색상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45BD92-8C26-9459-C3D0-8C384D9AB483}"/>
              </a:ext>
            </a:extLst>
          </p:cNvPr>
          <p:cNvSpPr txBox="1"/>
          <p:nvPr/>
        </p:nvSpPr>
        <p:spPr>
          <a:xfrm>
            <a:off x="6422255" y="4646741"/>
            <a:ext cx="6463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highlight>
                  <a:srgbClr val="000000"/>
                </a:highlight>
              </a:rPr>
              <a:t>색상</a:t>
            </a:r>
            <a:endParaRPr lang="ko-KR" altLang="en-US" b="1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662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9C340-67E8-B6EF-B138-A56C4303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D87BE-45EC-FF3F-8B55-F5AE33E8D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이미지 처리 과정</a:t>
            </a:r>
            <a:endParaRPr lang="en-US" altLang="ko-KR" sz="26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200" dirty="0"/>
              <a:t>BGR</a:t>
            </a:r>
            <a:r>
              <a:rPr lang="ko-KR" altLang="en-US" sz="2200" dirty="0"/>
              <a:t>의 </a:t>
            </a:r>
            <a:r>
              <a:rPr lang="en-US" altLang="ko-KR" sz="2200" dirty="0"/>
              <a:t>Color Space</a:t>
            </a:r>
            <a:r>
              <a:rPr lang="ko-KR" altLang="en-US" sz="2200" dirty="0"/>
              <a:t>를 </a:t>
            </a:r>
            <a:r>
              <a:rPr lang="en-US" altLang="ko-KR" sz="2200" dirty="0"/>
              <a:t>YUV Color Space</a:t>
            </a:r>
            <a:r>
              <a:rPr lang="ko-KR" altLang="en-US" sz="2200" dirty="0"/>
              <a:t>로 변경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/>
              <a:t>밝기 평균값을 통해 입력 이미지가 저조도 이미지인지 판단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/>
              <a:t>저조도 이미지에 </a:t>
            </a:r>
            <a:r>
              <a:rPr lang="en-US" altLang="ko-KR" sz="2200" dirty="0"/>
              <a:t>Gamma Correction </a:t>
            </a:r>
            <a:r>
              <a:rPr lang="ko-KR" altLang="en-US" sz="2200" dirty="0"/>
              <a:t>적용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200" dirty="0"/>
              <a:t>Gamma Correction </a:t>
            </a:r>
            <a:r>
              <a:rPr lang="ko-KR" altLang="en-US" sz="2200" dirty="0"/>
              <a:t>적용된 저조도 이미지에 </a:t>
            </a:r>
            <a:r>
              <a:rPr lang="en-US" altLang="ko-KR" sz="2200" dirty="0"/>
              <a:t>Bilateral Filter </a:t>
            </a:r>
            <a:r>
              <a:rPr lang="ko-KR" altLang="en-US" sz="2200" dirty="0"/>
              <a:t>이용해 노이즈 제거</a:t>
            </a:r>
            <a:endParaRPr lang="en-US" altLang="ko-KR" sz="2200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200" dirty="0"/>
              <a:t>저조도 이미지 포함 모든 입력 이미지에 </a:t>
            </a:r>
            <a:r>
              <a:rPr lang="en-US" altLang="ko-KR" sz="2200" dirty="0"/>
              <a:t>Image Sharpening Filter </a:t>
            </a:r>
            <a:r>
              <a:rPr lang="ko-KR" altLang="en-US" sz="2200" dirty="0"/>
              <a:t>적용해 </a:t>
            </a:r>
            <a:br>
              <a:rPr lang="en-US" altLang="ko-KR" sz="2200" dirty="0"/>
            </a:br>
            <a:r>
              <a:rPr lang="ko-KR" altLang="en-US" sz="2200" dirty="0"/>
              <a:t>선명화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200" dirty="0"/>
              <a:t>실습을 위한 저장소 링크</a:t>
            </a:r>
            <a:r>
              <a:rPr lang="en-US" altLang="ko-KR" sz="2200" dirty="0"/>
              <a:t>: </a:t>
            </a:r>
            <a:r>
              <a:rPr lang="en-US" altLang="ko-KR" sz="2200" dirty="0">
                <a:hlinkClick r:id="rId3"/>
              </a:rPr>
              <a:t>https://github.com/choeyujeong911/gamma_correction_py</a:t>
            </a:r>
            <a:endParaRPr lang="en-US" altLang="ko-KR" sz="2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B5FBE71-8158-48A3-7800-97FA31A8B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12623EA-F2B7-DD95-914E-B7F960E6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7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E841D-9436-6D71-33F2-56A0EBDD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95FF879-24ED-28FD-4C49-FDD5328EE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"/>
          <a:stretch/>
        </p:blipFill>
        <p:spPr>
          <a:xfrm>
            <a:off x="838199" y="3515485"/>
            <a:ext cx="10809719" cy="266961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5C363-1AC3-84AC-BB38-F3EF073AF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6310"/>
            <a:ext cx="10515601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200" dirty="0"/>
              <a:t>1. BGR</a:t>
            </a:r>
            <a:r>
              <a:rPr lang="ko-KR" altLang="en-US" sz="2200" dirty="0"/>
              <a:t>의 </a:t>
            </a:r>
            <a:r>
              <a:rPr lang="en-US" altLang="ko-KR" sz="2200" dirty="0"/>
              <a:t>Color Space</a:t>
            </a:r>
            <a:r>
              <a:rPr lang="ko-KR" altLang="en-US" sz="2200" dirty="0"/>
              <a:t>를 </a:t>
            </a:r>
            <a:r>
              <a:rPr lang="en-US" altLang="ko-KR" sz="2200" dirty="0"/>
              <a:t>YUV Color Space</a:t>
            </a:r>
            <a:r>
              <a:rPr lang="ko-KR" altLang="en-US" sz="2200" dirty="0"/>
              <a:t>로 변경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Y : </a:t>
            </a:r>
            <a:r>
              <a:rPr lang="ko-KR" altLang="en-US" sz="1800" dirty="0"/>
              <a:t>컬러의 밝기 정보로</a:t>
            </a:r>
            <a:r>
              <a:rPr lang="en-US" altLang="ko-KR" sz="1800" dirty="0"/>
              <a:t>, R/G/B </a:t>
            </a:r>
            <a:r>
              <a:rPr lang="ko-KR" altLang="en-US" sz="1800" dirty="0"/>
              <a:t>채널의 가중치에 대한 합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U, V : </a:t>
            </a:r>
            <a:r>
              <a:rPr lang="ko-KR" altLang="en-US" sz="1800" dirty="0"/>
              <a:t>색 정보로</a:t>
            </a:r>
            <a:r>
              <a:rPr lang="en-US" altLang="ko-KR" sz="1800" dirty="0"/>
              <a:t>, R/B </a:t>
            </a:r>
            <a:r>
              <a:rPr lang="ko-KR" altLang="en-US" sz="1800" dirty="0"/>
              <a:t>채널의 차이 값에 대한 스케일링</a:t>
            </a:r>
            <a:endParaRPr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271B731-2416-E927-EEE5-138B33CA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객체인식을 위한 이미지 처리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32DAED5A-C96B-5222-CAF7-33D70F96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236" y="6433980"/>
            <a:ext cx="2743200" cy="365125"/>
          </a:xfrm>
        </p:spPr>
        <p:txBody>
          <a:bodyPr/>
          <a:lstStyle/>
          <a:p>
            <a:fld id="{85214C64-2949-4CAD-8ABB-40E9ACCB3916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17C1536A-4E09-780B-C094-C6AB0A39E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64" y="3156294"/>
            <a:ext cx="5682654" cy="108713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97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678</Words>
  <Application>Microsoft Office PowerPoint</Application>
  <PresentationFormat>와이드스크린</PresentationFormat>
  <Paragraphs>125</Paragraphs>
  <Slides>17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함초롬바탕</vt:lpstr>
      <vt:lpstr>Arial</vt:lpstr>
      <vt:lpstr>Office 테마</vt:lpstr>
      <vt:lpstr>자율주행을 위한 동적 객체 인식 방법에 관한 연구</vt:lpstr>
      <vt:lpstr>목차</vt:lpstr>
      <vt:lpstr>서론</vt:lpstr>
      <vt:lpstr>서론</vt:lpstr>
      <vt:lpstr>종래의 기술 – Color Space 구조</vt:lpstr>
      <vt:lpstr>종래의 기술 – Color Space 구조</vt:lpstr>
      <vt:lpstr>종래의 기술 – Color Space 구조</vt:lpstr>
      <vt:lpstr>동적 객체인식을 위한 이미지 처리</vt:lpstr>
      <vt:lpstr>동적 객체인식을 위한 이미지 처리</vt:lpstr>
      <vt:lpstr>동적 객체인식을 위한 이미지 처리</vt:lpstr>
      <vt:lpstr>동적 객체인식을 위한 이미지 처리</vt:lpstr>
      <vt:lpstr>동적 객체인식을 위한 이미지 처리</vt:lpstr>
      <vt:lpstr>동적 객체인식을 위한 이미지 처리</vt:lpstr>
      <vt:lpstr>동적 객체인식을 위한 이미지 처리</vt:lpstr>
      <vt:lpstr>동적 객체인식을 위한 이미지 처리</vt:lpstr>
      <vt:lpstr>동적 객체인식을 위한 이미지 처리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관절질환 관리를 위한 Mask R-CNN을 이용한 모션 모니터링</dc:title>
  <dc:creator>admin</dc:creator>
  <cp:lastModifiedBy>유정 최</cp:lastModifiedBy>
  <cp:revision>141</cp:revision>
  <dcterms:created xsi:type="dcterms:W3CDTF">2024-01-15T12:04:13Z</dcterms:created>
  <dcterms:modified xsi:type="dcterms:W3CDTF">2024-02-19T02:58:37Z</dcterms:modified>
</cp:coreProperties>
</file>